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02dd36cfead7b08e#tid=6790bd8458ebf60009e44369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152" y="6272784"/>
            <a:ext cx="1508760" cy="429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9.jpeg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5#a19c8cd5c?pid=80de5453a&amp;color=0,0,0&amp;tib=255,255,255&amp;vtp=1&amp;bt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7760" y="486000"/>
            <a:ext cx="2313432" cy="4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BD.2_1#2f8f4f9ca?pid=a19c8cd5c&amp;color=0,0,0&amp;vtp=1&amp;bbb=1"/>
              <p:cNvSpPr/>
              <p:nvPr/>
            </p:nvSpPr>
            <p:spPr>
              <a:xfrm>
                <a:off x="612648" y="1047848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若要使小物块和木板间发生相对滑动，拉力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不小于什么值？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BD.2_1#2f8f4f9ca?pid=a19c8cd5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47848"/>
                <a:ext cx="10963656" cy="474599"/>
              </a:xfrm>
              <a:prstGeom prst="rect">
                <a:avLst/>
              </a:prstGeom>
              <a:blipFill rotWithShape="1">
                <a:blip r:embed="rId2"/>
                <a:stretch>
                  <a:fillRect l="-5" t="-21" r="2" b="-12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N.3_1#2f8f4f9ca?pid=a19c8cd5c&amp;color=0,0,0&amp;vtp=1&amp;bbb=1"/>
              <p:cNvSpPr/>
              <p:nvPr/>
            </p:nvSpPr>
            <p:spPr>
              <a:xfrm>
                <a:off x="612648" y="1587661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N.3_1#2f8f4f9ca?pid=a19c8cd5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7661"/>
                <a:ext cx="10963656" cy="468630"/>
              </a:xfrm>
              <a:prstGeom prst="rect">
                <a:avLst/>
              </a:prstGeom>
              <a:blipFill rotWithShape="1">
                <a:blip r:embed="rId3"/>
                <a:stretch>
                  <a:fillRect l="-5" t="-34" r="2" b="-13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6_AS.4_1#2f8f4f9ca?pid=a19c8cd5c&amp;color=0,0,0&amp;vtp=1&amp;bbb=1&amp;hb=1"/>
              <p:cNvSpPr/>
              <p:nvPr/>
            </p:nvSpPr>
            <p:spPr>
              <a:xfrm>
                <a:off x="612648" y="2066388"/>
                <a:ext cx="10963656" cy="2117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当物块和木板恰好发生相对滑动时，静摩擦力达到最大值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，设此时的加速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，根据牛顿第二定律，对小物块有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，对物块和木板整体有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，即若小物块和木板发生相对滑动，拉力不小于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6_AS.4_1#2f8f4f9ca?pid=a19c8cd5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66388"/>
                <a:ext cx="10963656" cy="2117090"/>
              </a:xfrm>
              <a:prstGeom prst="rect">
                <a:avLst/>
              </a:prstGeom>
              <a:blipFill rotWithShape="1">
                <a:blip r:embed="rId4"/>
                <a:stretch>
                  <a:fillRect l="-5" t="-5" r="2" b="-2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5_1#0be1b1674?pid=a19c8cd5c&amp;color=0,0,0&amp;vtp=1&amp;bt=1&amp;bbb=1"/>
              <p:cNvSpPr/>
              <p:nvPr/>
            </p:nvSpPr>
            <p:spPr>
              <a:xfrm>
                <a:off x="612648" y="486000"/>
                <a:ext cx="11412538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现用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N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的水平恒力向右拉长木板，经时间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撤去水平恒力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5_1#0be1b1674?pid=a19c8cd5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1412538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4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7_BD.6_1#d8647f696?pid=0be1b1674&amp;color=0,0,0&amp;vtp=1&amp;bbb=1"/>
              <p:cNvSpPr/>
              <p:nvPr/>
            </p:nvSpPr>
            <p:spPr>
              <a:xfrm>
                <a:off x="612648" y="102022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的作用下，长木板的加速度为多大？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7_BD.6_1#d8647f69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74599"/>
              </a:xfrm>
              <a:prstGeom prst="rect">
                <a:avLst/>
              </a:prstGeom>
              <a:blipFill rotWithShape="1">
                <a:blip r:embed="rId2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7_AN.7_1#d8647f696?pid=0be1b1674&amp;color=0,0,0&amp;vtp=1&amp;bbb=1"/>
              <p:cNvSpPr/>
              <p:nvPr/>
            </p:nvSpPr>
            <p:spPr>
              <a:xfrm>
                <a:off x="612648" y="155489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7_AN.7_1#d8647f69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54895"/>
                <a:ext cx="10963656" cy="468630"/>
              </a:xfrm>
              <a:prstGeom prst="rect">
                <a:avLst/>
              </a:prstGeom>
              <a:blipFill rotWithShape="1">
                <a:blip r:embed="rId3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7_AS.8_1#d8647f696?pid=0be1b1674&amp;color=0,0,0&amp;vtp=1&amp;bbb=1"/>
              <p:cNvSpPr/>
              <p:nvPr/>
            </p:nvSpPr>
            <p:spPr>
              <a:xfrm>
                <a:off x="612648" y="208956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对长木板，根据牛顿第二定律可得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7_AS.8_1#d8647f69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9565"/>
                <a:ext cx="10963656" cy="474599"/>
              </a:xfrm>
              <a:prstGeom prst="rect">
                <a:avLst/>
              </a:prstGeom>
              <a:blipFill rotWithShape="1">
                <a:blip r:embed="rId4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7_BD.9_1#3238696e6?pid=0be1b1674&amp;color=0,0,0&amp;vtp=1&amp;bbb=1"/>
              <p:cNvSpPr/>
              <p:nvPr/>
            </p:nvSpPr>
            <p:spPr>
              <a:xfrm>
                <a:off x="612648" y="262423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刚撤去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时，小物块离长木板右端多远？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O_7_BD.9_1#3238696e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24235"/>
                <a:ext cx="10963656" cy="474599"/>
              </a:xfrm>
              <a:prstGeom prst="rect">
                <a:avLst/>
              </a:prstGeom>
              <a:blipFill rotWithShape="1">
                <a:blip r:embed="rId5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O_7_AN.10_1#3238696e6?pid=0be1b1674&amp;color=0,0,0&amp;vtp=1&amp;bbb=1"/>
              <p:cNvSpPr/>
              <p:nvPr/>
            </p:nvSpPr>
            <p:spPr>
              <a:xfrm>
                <a:off x="612648" y="315890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O_7_AN.10_1#3238696e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58905"/>
                <a:ext cx="10963656" cy="468630"/>
              </a:xfrm>
              <a:prstGeom prst="rect">
                <a:avLst/>
              </a:prstGeom>
              <a:blipFill rotWithShape="1">
                <a:blip r:embed="rId6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QO_7_AS.11_1#3238696e6?pid=0be1b1674&amp;color=0,0,0&amp;vtp=1&amp;bbb=1"/>
              <p:cNvSpPr/>
              <p:nvPr/>
            </p:nvSpPr>
            <p:spPr>
              <a:xfrm>
                <a:off x="612648" y="3637632"/>
                <a:ext cx="10963656" cy="1676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撤去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之前，小物块受滑动摩擦力的作用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8" name="QO_7_AS.11_1#3238696e6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37632"/>
                <a:ext cx="10963656" cy="1676400"/>
              </a:xfrm>
              <a:prstGeom prst="rect">
                <a:avLst/>
              </a:prstGeom>
              <a:blipFill rotWithShape="1">
                <a:blip r:embed="rId7"/>
                <a:stretch>
                  <a:fillRect l="-5" t="-21" r="2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  <p:bldP spid="7" grpId="0" animBg="1" build="p"/>
      <p:bldP spid="8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7_BD.12_1#4626884bc?pid=0be1b1674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③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最终长木板与小物块一起以多大的速度匀速运动？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7_AN.13_1#4626884bc?pid=0be1b1674&amp;color=0,0,0&amp;vtp=1&amp;bbb=1"/>
              <p:cNvSpPr/>
              <p:nvPr/>
            </p:nvSpPr>
            <p:spPr>
              <a:xfrm>
                <a:off x="612648" y="1022956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7_AN.13_1#4626884bc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2956"/>
                <a:ext cx="10963656" cy="468630"/>
              </a:xfrm>
              <a:prstGeom prst="rect">
                <a:avLst/>
              </a:prstGeom>
              <a:blipFill rotWithShape="1">
                <a:blip r:embed="rId1"/>
                <a:stretch>
                  <a:fillRect l="-5" t="-129" r="2" b="-13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7_AS.14_1#4626884bc?pid=0be1b1674&amp;color=0,0,0&amp;vtp=1&amp;bbb=1"/>
              <p:cNvSpPr/>
              <p:nvPr/>
            </p:nvSpPr>
            <p:spPr>
              <a:xfrm>
                <a:off x="612648" y="1491713"/>
                <a:ext cx="10963656" cy="2117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刚撤去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撤去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后，长木板的加速度大小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𝑚𝑔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最终速度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7_AS.14_1#4626884bc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1713"/>
                <a:ext cx="10963656" cy="2117090"/>
              </a:xfrm>
              <a:prstGeom prst="rect">
                <a:avLst/>
              </a:prstGeom>
              <a:blipFill rotWithShape="1">
                <a:blip r:embed="rId2"/>
                <a:stretch>
                  <a:fillRect l="-5" t="-5" r="2" b="-2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O_7_BD.15_1#193583152?pid=0be1b1674&amp;color=0,0,0&amp;vtp=1&amp;bbb=1"/>
          <p:cNvSpPr/>
          <p:nvPr/>
        </p:nvSpPr>
        <p:spPr>
          <a:xfrm>
            <a:off x="612648" y="3616423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④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最终小物块离长木板右端多远？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O_7_AN.16_1#193583152?pid=0be1b1674&amp;color=0,0,0&amp;vtp=1&amp;bbb=1"/>
              <p:cNvSpPr/>
              <p:nvPr/>
            </p:nvSpPr>
            <p:spPr>
              <a:xfrm>
                <a:off x="612648" y="4158966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O_7_AN.16_1#193583152?pid=0be1b167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158966"/>
                <a:ext cx="10963656" cy="468630"/>
              </a:xfrm>
              <a:prstGeom prst="rect">
                <a:avLst/>
              </a:prstGeom>
              <a:blipFill rotWithShape="1">
                <a:blip r:embed="rId3"/>
                <a:stretch>
                  <a:fillRect l="-5" t="-75" r="2" b="-13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O_7_AS.17_1#193583152?pid=0be1b1674&amp;color=0,0,0&amp;vtp=1&amp;bbb=1&amp;hb=1"/>
              <p:cNvSpPr/>
              <p:nvPr/>
            </p:nvSpPr>
            <p:spPr>
              <a:xfrm>
                <a:off x="612648" y="4627723"/>
                <a:ext cx="10963656" cy="16344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内，小物块和长木板的相对位移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最终小物块离长木板右端的距离为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7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O_7_AS.17_1#193583152?pid=0be1b167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27723"/>
                <a:ext cx="10963656" cy="1634490"/>
              </a:xfrm>
              <a:prstGeom prst="rect">
                <a:avLst/>
              </a:prstGeom>
              <a:blipFill rotWithShape="1">
                <a:blip r:embed="rId4"/>
                <a:stretch>
                  <a:fillRect l="-5" t="-29" r="2" b="-3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  <p:bldP spid="6" grpId="0" animBg="1" build="p"/>
      <p:bldP spid="7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18_1#3672ed038?pid=80de5453a&amp;color=0,0,0&amp;vtp=1&amp;bt=1&amp;bbb=1&amp;hb=1"/>
              <p:cNvSpPr/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黑吉辽卷·10，6分）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一足够长木板置于水平地面上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者间的动摩擦因数为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时，木板在水平恒力作用下，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由静止开始向右运动。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某时刻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，一小物块以与木板等大、反向的速度从右端滑上木板。已知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的时间内，木板速度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变化的图像如图所示，其中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为重力加速度大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时刻，小物块和木板的速度相同。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下列说法正确的是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18_1#3672ed038?pid=80de545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09799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1689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19_1#3672ed038.bracket?pid=80de5453a&amp;color=0,0,0&amp;vpa=1&amp;vtp=1&amp;bbb=1"/>
          <p:cNvSpPr/>
          <p:nvPr/>
        </p:nvSpPr>
        <p:spPr>
          <a:xfrm>
            <a:off x="9580403" y="2709770"/>
            <a:ext cx="865188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ABD</a:t>
            </a:r>
            <a:endParaRPr lang="en-US" altLang="zh-CN" sz="2400" dirty="0"/>
          </a:p>
        </p:txBody>
      </p:sp>
      <p:pic>
        <p:nvPicPr>
          <p:cNvPr id="4" name="QC_5_BD.18_2#3672ed038?htil=2&amp;pid=80de5453a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9183" y="3299811"/>
            <a:ext cx="3447288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18_3#3672ed038.choices?htil=2&amp;pid=80de5453a&amp;color=0,0,0&amp;vtp=1&amp;bbb=1"/>
              <p:cNvSpPr/>
              <p:nvPr/>
            </p:nvSpPr>
            <p:spPr>
              <a:xfrm>
                <a:off x="612648" y="3172811"/>
                <a:ext cx="7434072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小物块在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时刻滑上木板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小物块和木板间的动摩擦因数为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小物块与木板的质量比为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之后小物块和木板一起做匀速运动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18_3#3672ed038.choices?htil=2&amp;pid=80de5453a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72811"/>
                <a:ext cx="7434072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7" t="-16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20_1#3672ed038?pid=80de5453a&amp;color=0,0,0&amp;vtp=1&amp;bt=1&amp;bbb=1&amp;hb=1"/>
              <p:cNvSpPr/>
              <p:nvPr/>
            </p:nvSpPr>
            <p:spPr>
              <a:xfrm>
                <a:off x="612648" y="486000"/>
                <a:ext cx="10963656" cy="60793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6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设木板质量为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、受到的水平恒力为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，小物块质量为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，小物块刚滑上木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板到与木板共速前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，对木板的摩擦力方向水平向左，木板受力情况发生变化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加速度发生变化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，结合题图可知，小物块在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时刻滑上木板，A正确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。结合题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意可知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，小物块滑上木板时的速度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则小物块的加速度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−(−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，对小物块由牛顿第二定律有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，联立解得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，B正确。由题图可知，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时间内木板的加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时间内木板的加速度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fPr>
                          <m:num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时间内，对木板由牛顿第二定律有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6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内，对木板由牛顿第二定律有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𝑀𝑎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𝑚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𝑀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，C错误。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之后，由于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𝐹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，所以小物块和木板一起做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匀速运动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20_1#3672ed038?pid=80de545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607930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386" b="-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5_BD.21_1#09897b4db?pid=80de5453a&amp;color=0,0,0&amp;vtp=1&amp;bt=1&amp;bbb=1&amp;hb=1"/>
              <p:cNvSpPr/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（2024·广东佛山联考）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如图所示，质量均为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叠放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在水平地面上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，左边缘对齐。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与地面间的动摩擦因数均为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。先敲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立即获得水平向右的初速度，在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上滑动距离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后停下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。接着敲击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立即获得水平向右的初速度，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都向右运动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，左边缘再次对齐时恰好相对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静止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，此后两者一起运动至停下。最大静摩擦力等于滑动摩擦力，物块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长度可忽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略不计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。求：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5_BD.21_1#09897b4db?pid=80de5453a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028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5#09897b4db?pid=80de5453a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528" y="3845912"/>
            <a:ext cx="373989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22_1#84e2a32a5?pid=09897b4db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被敲击后获得的初速度大小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22_1#84e2a32a5?pid=09897b4d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23_1#84e2a32a5?pid=09897b4db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23_1#84e2a32a5?pid=09897b4d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24_1#84e2a32a5?pid=09897b4db&amp;color=0,0,0&amp;vtp=1&amp;bbb=1"/>
              <p:cNvSpPr/>
              <p:nvPr/>
            </p:nvSpPr>
            <p:spPr>
              <a:xfrm>
                <a:off x="612648" y="1498952"/>
                <a:ext cx="10963656" cy="22335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被敲击后，由牛顿第二定律知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根据运动学公式有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radPr>
                      <m:deg/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𝑔𝐿</m:t>
                        </m:r>
                      </m:e>
                    </m:rad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24_1#84e2a32a5?pid=09897b4d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2233549"/>
              </a:xfrm>
              <a:prstGeom prst="rect">
                <a:avLst/>
              </a:prstGeom>
              <a:blipFill rotWithShape="1">
                <a:blip r:embed="rId3"/>
                <a:stretch>
                  <a:fillRect l="-5" t="-16" r="2" b="-2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25_1#c2d903f6c?pid=09897b4db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在左边缘再次对齐的前、后，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运动的加速度的大小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25_1#c2d903f6c?pid=09897b4d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26_1#c2d903f6c?pid=09897b4db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 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26_1#c2d903f6c?pid=09897b4d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27_1#c2d903f6c?pid=09897b4db&amp;color=0,0,0&amp;vtp=1&amp;bbb=1"/>
              <p:cNvSpPr/>
              <p:nvPr/>
            </p:nvSpPr>
            <p:spPr>
              <a:xfrm>
                <a:off x="612648" y="1498952"/>
                <a:ext cx="10963656" cy="21577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在左边缘再次对齐前，对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根据牛顿第二定律得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对齐后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</a:t>
                </a:r>
                <a14:m>
                  <m:oMath xmlns:m="http://schemas.openxmlformats.org/officeDocument/2006/math"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spc="-10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spc="-10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整体，根据牛顿第二定律得</a:t>
                </a:r>
                <a14:m>
                  <m:oMath xmlns:m="http://schemas.openxmlformats.org/officeDocument/2006/math"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2400" b="0" i="0" spc="-10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spc="-1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spc="-1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27_1#c2d903f6c?pid=09897b4d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2157730"/>
              </a:xfrm>
              <a:prstGeom prst="rect">
                <a:avLst/>
              </a:prstGeom>
              <a:blipFill rotWithShape="1">
                <a:blip r:embed="rId3"/>
                <a:stretch>
                  <a:fillRect l="-5" t="-16" r="2" b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28_1#96e19bc81?pid=09897b4db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被敲击后获得的初速度大小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运动的最大距离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28_1#96e19bc81?pid=09897b4db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29_1#96e19bc81?pid=09897b4db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  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29_1#96e19bc81?pid=09897b4db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30_1#96e19bc81?pid=09897b4db&amp;color=0,0,0&amp;vtp=1&amp;bbb=1&amp;hb=1"/>
              <p:cNvSpPr/>
              <p:nvPr/>
            </p:nvSpPr>
            <p:spPr>
              <a:xfrm>
                <a:off x="612648" y="1498952"/>
                <a:ext cx="10963656" cy="38348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被敲击后经过时间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达到共同速度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，位移分别为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达到共同速度后，有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30_1#96e19bc81?pid=09897b4d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3834892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-310" b="-1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a65a2832?pid=977626f2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考向2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斜面上的板块问题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31_1#1a846eaac?sp=1&amp;pid=8a65a2832&amp;color=0,0,0&amp;vtp=1&amp;bbb=1&amp;hb=1"/>
              <p:cNvSpPr/>
              <p:nvPr/>
            </p:nvSpPr>
            <p:spPr>
              <a:xfrm>
                <a:off x="612648" y="1098931"/>
                <a:ext cx="10963656" cy="32720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例2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（2025·湖南长沙模拟）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如图所示，在倾角为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的固定长斜面上放置一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、长度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的薄板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，薄板上表面光滑，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开始时用手按住薄板，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在薄板的上端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处将一质量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、可视为质点的小滑块无初速度释放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，同时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放开按住薄板的手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，已知薄板与斜面之间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、小滑块与斜面之间的动摩擦因数均为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，滑块与薄板下端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到达斜面底端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的时间差为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，重力加速度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，求：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5_BD.31_1#1a846eaac?sp=1&amp;pid=8a65a2832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3272028"/>
              </a:xfrm>
              <a:prstGeom prst="rect">
                <a:avLst/>
              </a:prstGeom>
              <a:blipFill rotWithShape="1">
                <a:blip r:embed="rId1"/>
                <a:stretch>
                  <a:fillRect l="-5" t="-12" r="-1237" b="-16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O_5_BD.31_2#1a846eaac?pid=8a65a2832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4296" y="4470117"/>
            <a:ext cx="2889504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32_1#4f22bb583?pid=1a846eaac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滑块离开薄板时的速度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32_1#4f22bb583?pid=1a846eaa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33_1#4f22bb583?pid=1a846eaac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33_1#4f22bb583?pid=1a846eaa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34_1#4f22bb583?pid=1a846eaac&amp;color=0,0,0&amp;vtp=1&amp;bbb=1&amp;hb=1"/>
              <p:cNvSpPr/>
              <p:nvPr/>
            </p:nvSpPr>
            <p:spPr>
              <a:xfrm>
                <a:off x="612648" y="1498952"/>
                <a:ext cx="10963656" cy="43047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3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根据题意，对薄板，由于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&lt;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，小滑块在薄板上往下滑时，薄板静止不动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。设小滑块在薄板上滑动的加速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，对滑块有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由运动学公式有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34_1#4f22bb583?pid=1a846eaac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4304792"/>
              </a:xfrm>
              <a:prstGeom prst="rect">
                <a:avLst/>
              </a:prstGeom>
              <a:blipFill rotWithShape="1">
                <a:blip r:embed="rId3"/>
                <a:stretch>
                  <a:fillRect l="-5" t="-8" r="2" b="-1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35_1#87c6d4cf6?pid=1a846eaac&amp;color=0,0,0&amp;vtp=1&amp;bt=1&amp;bbb=1"/>
              <p:cNvSpPr/>
              <p:nvPr/>
            </p:nvSpPr>
            <p:spPr>
              <a:xfrm>
                <a:off x="612648" y="486000"/>
                <a:ext cx="10963656" cy="4555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薄板的下端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与斜面底端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6_BD.35_1#87c6d4cf6?pid=1a846eaac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55549"/>
              </a:xfrm>
              <a:prstGeom prst="rect">
                <a:avLst/>
              </a:prstGeom>
              <a:blipFill rotWithShape="1">
                <a:blip r:embed="rId1"/>
                <a:stretch>
                  <a:fillRect l="-5" t="-49" r="2" b="-11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6_AN.36_1#87c6d4cf6?pid=1a846eaac&amp;color=0,0,0&amp;vtp=1&amp;bbb=1"/>
              <p:cNvSpPr/>
              <p:nvPr/>
            </p:nvSpPr>
            <p:spPr>
              <a:xfrm>
                <a:off x="612648" y="1003207"/>
                <a:ext cx="10963656" cy="4400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9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6_AN.36_1#87c6d4cf6?pid=1a846eaa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03207"/>
                <a:ext cx="10963656" cy="440055"/>
              </a:xfrm>
              <a:prstGeom prst="rect">
                <a:avLst/>
              </a:prstGeom>
              <a:blipFill rotWithShape="1">
                <a:blip r:embed="rId2"/>
                <a:stretch>
                  <a:fillRect l="-5" t="-123" r="2" b="-12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37_1#87c6d4cf6?pid=1a846eaac&amp;color=0,0,0&amp;vtp=1&amp;bbb=1"/>
              <p:cNvSpPr/>
              <p:nvPr/>
            </p:nvSpPr>
            <p:spPr>
              <a:xfrm>
                <a:off x="612648" y="1455391"/>
                <a:ext cx="10963656" cy="50032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设滑块在斜面上滑动的加速度大小为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，由牛顿第二定律有</a:t>
                </a:r>
                <a:endParaRPr lang="en-US" altLang="zh-CN" sz="2400" dirty="0"/>
              </a:p>
              <a:p>
                <a:pPr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设滑块在斜面上滑动时间为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滑块离开薄板后薄板运动的加速度大小为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7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薄板的下端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端所用时间为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滑块与薄板下端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到达斜面底端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的时间差为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联立解得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6_AS.37_1#87c6d4cf6?pid=1a846eaac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55391"/>
                <a:ext cx="10963656" cy="5003292"/>
              </a:xfrm>
              <a:prstGeom prst="rect">
                <a:avLst/>
              </a:prstGeom>
              <a:blipFill rotWithShape="1">
                <a:blip r:embed="rId3"/>
                <a:stretch>
                  <a:fillRect l="-5" t="-12" r="2" b="-1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BD.38_1#0b419e485?pid=8a65a2832&amp;color=0,0,0&amp;vtp=1&amp;bt=1&amp;bbb=1&amp;hb=1"/>
              <p:cNvSpPr/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迁移应用3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（2024·安徽合肥模拟）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如图所示，倾角为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的斜面上有一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固定挡板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，长度为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上有一个长度为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上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端齐平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与斜面间的动摩擦因数为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之间的动摩擦因数为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875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。现由静止释放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相碰，碰后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立即停止运动，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重力加速度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37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∘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，则下列说法中正确的有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BD.38_1#0b419e485?pid=8a65a283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68599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1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5_AN.39_1#0b419e485.bracket?pid=8a65a2832&amp;color=0,0,0&amp;vpa=2&amp;vtp=1&amp;bbb=1"/>
          <p:cNvSpPr/>
          <p:nvPr/>
        </p:nvSpPr>
        <p:spPr>
          <a:xfrm>
            <a:off x="896016" y="32685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CD</a:t>
            </a:r>
            <a:endParaRPr lang="en-US" altLang="zh-CN" sz="2400" dirty="0"/>
          </a:p>
        </p:txBody>
      </p:sp>
      <p:pic>
        <p:nvPicPr>
          <p:cNvPr id="4" name="QC_5_BD.38_2#0b419e485?htil=3&amp;pid=8a65a2832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9316" y="3845912"/>
            <a:ext cx="2057400" cy="13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38_3#0b419e485.choices?htil=3&amp;pid=8a65a2832&amp;color=0,0,0&amp;vtp=1&amp;bbb=1"/>
              <p:cNvSpPr/>
              <p:nvPr/>
            </p:nvSpPr>
            <p:spPr>
              <a:xfrm>
                <a:off x="612648" y="3718912"/>
                <a:ext cx="882396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释放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后，两者发生相对滑动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释放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下滑的加速度大小为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相碰时，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释放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后经过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恰好滑到长木板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的底端停下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5_BD.38_3#0b419e485.choices?htil=3&amp;pid=8a65a2832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718912"/>
                <a:ext cx="8823960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6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5_AS.40_1#0b419e485?pid=8a65a2832&amp;color=0,0,0&amp;vtp=1&amp;bt=1&amp;bbb=1&amp;hb=1"/>
              <p:cNvSpPr/>
              <p:nvPr/>
            </p:nvSpPr>
            <p:spPr>
              <a:xfrm>
                <a:off x="612648" y="486000"/>
                <a:ext cx="10963656" cy="50887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不会相对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向下滑动，若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保持相对静止一起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下滑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，由牛顿第二定律可得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一起匀加速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下滑的加速度最大值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保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持相对静止沿斜面向下运动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下滑的加速度大小为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，故A、B错误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；由上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述分析可知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一起向下做加速运动，则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相碰时，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，故C正确；根据题意可知，长木板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相碰，碰后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立即停止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向下做减速运动，加速度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sin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cos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𝜃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减速到停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止的时间为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下滑的位移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，可知释放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后经过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恰好滑到长木板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的底端停下，故D正确。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5_AS.40_1#0b419e485?pid=8a65a2832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08870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2" b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c9b1ddd29.fixed?pid=d3221e7b4&amp;color=0,0,0&amp;vtp=1&amp;bbb=1"/>
          <p:cNvSpPr/>
          <p:nvPr/>
        </p:nvSpPr>
        <p:spPr>
          <a:xfrm>
            <a:off x="0" y="1316736"/>
            <a:ext cx="12188952" cy="768096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第三章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运动和力的关系</a:t>
            </a:r>
            <a:endParaRPr lang="en-US" altLang="zh-CN" sz="4400" dirty="0"/>
          </a:p>
        </p:txBody>
      </p:sp>
      <p:sp>
        <p:nvSpPr>
          <p:cNvPr id="3" name="C_2#c9b1ddd29"/>
          <p:cNvSpPr/>
          <p:nvPr/>
        </p:nvSpPr>
        <p:spPr>
          <a:xfrm>
            <a:off x="2670048" y="2450592"/>
            <a:ext cx="6766560" cy="9144"/>
          </a:xfrm>
          <a:prstGeom prst="line">
            <a:avLst/>
          </a:prstGeom>
          <a:noFill/>
          <a:ln w="28575">
            <a:solidFill>
              <a:srgbClr val="7F7F7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c9b1ddd29.fixed?pid=d3221e7b4&amp;color=0,0,0&amp;vtp=1&amp;bbb=1"/>
          <p:cNvSpPr/>
          <p:nvPr/>
        </p:nvSpPr>
        <p:spPr>
          <a:xfrm>
            <a:off x="0" y="2734056"/>
            <a:ext cx="12188952" cy="685800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专题突破5</a:t>
            </a:r>
            <a:r>
              <a:rPr lang="en-US" altLang="zh-CN" sz="3400" b="0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3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“滑块—木板”模型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c9b1ddd29?lid=977626f26&amp;cid=977626f26&amp;tib=255,255,255&amp;vtp=1" descr="preencoded.pn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232" y="3145536"/>
            <a:ext cx="393192" cy="393192"/>
          </a:xfrm>
          <a:prstGeom prst="rect">
            <a:avLst/>
          </a:prstGeom>
        </p:spPr>
      </p:pic>
      <p:sp>
        <p:nvSpPr>
          <p:cNvPr id="3" name="C_1#目录1:c9b1ddd29?lid=977626f26&amp;cid=977626f26&amp;vtp=1&amp;bt=1&amp;bbb=1">
            <a:hlinkClick r:id="rId1" action="ppaction://hlinksldjump"/>
          </p:cNvPr>
          <p:cNvSpPr/>
          <p:nvPr/>
        </p:nvSpPr>
        <p:spPr>
          <a:xfrm>
            <a:off x="4709160" y="2871216"/>
            <a:ext cx="6839712" cy="93268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marL="179705" algn="l" latinLnBrk="1">
              <a:lnSpc>
                <a:spcPts val="3800"/>
              </a:lnSpc>
            </a:pPr>
            <a:r>
              <a:rPr lang="en-US" altLang="zh-CN" sz="3100" b="0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310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977626f26.fixed?pid=c9b1ddd29&amp;color=0,0,0&amp;vtp=1&amp;bbb=1"/>
          <p:cNvSpPr/>
          <p:nvPr/>
        </p:nvSpPr>
        <p:spPr>
          <a:xfrm>
            <a:off x="0" y="2157984"/>
            <a:ext cx="12188952" cy="143560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900"/>
              </a:lnSpc>
            </a:pPr>
            <a:r>
              <a:rPr lang="en-US" altLang="zh-CN" sz="48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关键能力·核心突破</a:t>
            </a:r>
            <a:endParaRPr lang="en-US" altLang="zh-CN" sz="4800" dirty="0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_4_BD#95ff7b653?sp=1&amp;pid=977626f26&amp;color=0,0,0&amp;vtp=1&amp;bt=1&amp;bbb=1&amp;hb=1"/>
              <p:cNvSpPr/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1.模型特点：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滑块（视为质点）置于木板上，滑块和木板均相对地面运动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，且滑块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和木板在摩擦力的相互作用下发生相对滑动。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2.位移关系：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滑块由木板一端运动到另一端的过程中，滑块和木板同向运动时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移大小之差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，如图甲所示；滑块和木板反向运动时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，位移大小之</a:t>
                </a:r>
                <a:endPara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marL="0" marR="0" lvl="0" indent="0" defTabSz="914400" rtl="0" eaLnBrk="1" fontAlgn="auto" latinLnBrk="1" hangingPunct="1">
                  <a:lnSpc>
                    <a:spcPts val="4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kumimoji="0" lang="en-US" altLang="zh-CN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kumimoji="0" lang="en-US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kumimoji="0" lang="en-US" altLang="zh-C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𝐿</m:t>
                    </m:r>
                  </m:oMath>
                </a14:m>
                <a:r>
                  <a:rPr kumimoji="0" lang="en-US" altLang="zh-CN" sz="100" b="0" i="0" u="none" strike="noStrike" kern="0" cap="none" spc="-9990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kumimoji="0" lang="en-US" altLang="zh-CN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如图乙所示。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P_4_BD#95ff7b653?sp=1&amp;pid=977626f2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713990"/>
              </a:xfrm>
              <a:prstGeom prst="rect">
                <a:avLst/>
              </a:prstGeom>
              <a:blipFill rotWithShape="1">
                <a:blip r:embed="rId1"/>
                <a:stretch>
                  <a:fillRect l="-5" t="-8" r="-154" b="-20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_4_BD#95ff7b653?iti=1&amp;htil=1&amp;pid=977626f2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3080" y="3802732"/>
            <a:ext cx="3145536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4_BD#95ff7b653?iti=2&amp;htil=1&amp;pid=977626f26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784" y="3299812"/>
            <a:ext cx="5120640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P_4_BD#95ff7b653?iti=1&amp;htil=1&amp;pid=977626f26&amp;color=0,0,0&amp;vtp=1"/>
          <p:cNvSpPr/>
          <p:nvPr/>
        </p:nvSpPr>
        <p:spPr>
          <a:xfrm>
            <a:off x="3169317" y="4734404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甲</a:t>
            </a:r>
            <a:endParaRPr lang="en-US" altLang="zh-CN" sz="2400" dirty="0"/>
          </a:p>
        </p:txBody>
      </p:sp>
      <p:sp>
        <p:nvSpPr>
          <p:cNvPr id="7" name="P_4_BD#95ff7b653?iti=2&amp;htil=1&amp;pid=977626f26&amp;color=0,0,0&amp;vtp=1"/>
          <p:cNvSpPr/>
          <p:nvPr/>
        </p:nvSpPr>
        <p:spPr>
          <a:xfrm>
            <a:off x="8646573" y="4734404"/>
            <a:ext cx="373062" cy="8950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乙</a:t>
            </a:r>
            <a:endParaRPr lang="en-US" altLang="zh-CN" sz="2400" dirty="0"/>
          </a:p>
        </p:txBody>
      </p:sp>
    </p:spTree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#95ff7b653?sp=1&amp;pid=977626f26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3.四种常见类型</a:t>
            </a:r>
            <a:endParaRPr lang="en-US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P_4_BD#95ff7b653?colgroup=4,7,15,7&amp;pid=977626f2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4687697"/>
            </p:xfrm>
            <a:graphic>
              <a:graphicData uri="http://schemas.openxmlformats.org/drawingml/2006/table">
                <a:tbl>
                  <a:tblPr/>
                  <a:tblGrid>
                    <a:gridCol w="1453896"/>
                    <a:gridCol w="2340864"/>
                    <a:gridCol w="4782312"/>
                    <a:gridCol w="237744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典型图例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初始条件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结束可能状态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05332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无外力作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200"/>
                            </a:lnSpc>
                          </a:pPr>
                          <a:r>
                            <a:rPr lang="en-US" altLang="zh-CN" sz="2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（1）滑块静止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2）木板初速度为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）滑块停在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木板上某位置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）滑块恰好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没有滑离木板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）滑块滑离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78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8100"/>
                            </a:lnSpc>
                          </a:pPr>
                          <a:r>
                            <a:rPr lang="en-US" altLang="zh-CN" sz="46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（1）滑块初速度为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2）木板静止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1005332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有外力作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200"/>
                            </a:lnSpc>
                          </a:pPr>
                          <a:r>
                            <a:rPr lang="en-US" altLang="zh-CN" sz="2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（1）滑块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木板均静止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2）外力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作用在木板上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  <a:tr h="102362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7000"/>
                            </a:lnSpc>
                          </a:pPr>
                          <a:r>
                            <a:rPr lang="en-US" altLang="zh-CN" sz="3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（1）滑块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、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木板均静止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2）外力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pitchFamily="34" charset="-12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 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作用在滑块上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P_4_BD#95ff7b653?colgroup=4,7,15,7&amp;pid=977626f26&amp;color=0,0,0&amp;vtp=1&amp;bbb=1&amp;hb=1"/>
              <p:cNvGraphicFramePr>
                <a:graphicFrameLocks noGrp="1"/>
              </p:cNvGraphicFramePr>
              <p:nvPr/>
            </p:nvGraphicFramePr>
            <p:xfrm>
              <a:off x="612648" y="1103982"/>
              <a:ext cx="10954512" cy="4687697"/>
            </p:xfrm>
            <a:graphic>
              <a:graphicData uri="http://schemas.openxmlformats.org/drawingml/2006/table">
                <a:tbl>
                  <a:tblPr/>
                  <a:tblGrid>
                    <a:gridCol w="1453896"/>
                    <a:gridCol w="2340864"/>
                    <a:gridCol w="4782312"/>
                    <a:gridCol w="2377440"/>
                  </a:tblGrid>
                  <a:tr h="492633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00"/>
                            </a:lnSpc>
                          </a:pP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典型图例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初始条件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3600"/>
                            </a:lnSpc>
                          </a:pPr>
                          <a:r>
                            <a:rPr lang="en-US" altLang="zh-CN" sz="2400" b="1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结束可能状态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05205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无外力作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200"/>
                            </a:lnSpc>
                          </a:pPr>
                          <a:r>
                            <a:rPr lang="en-US" altLang="zh-CN" sz="2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（1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）滑块停在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木板上某位置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2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）滑块恰好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没有滑离木板</a:t>
                          </a:r>
                          <a:r>
                            <a:rPr lang="en-US" altLang="zh-CN" sz="2400" b="0" i="0" spc="-10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。</a:t>
                          </a:r>
                          <a:endParaRPr lang="en-US" altLang="zh-CN" sz="1200" spc="-100" dirty="0"/>
                        </a:p>
                        <a:p>
                          <a:pPr marL="0" indent="0" algn="l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（</a:t>
                          </a:r>
                          <a:r>
                            <a:rPr lang="en-US" altLang="zh-CN" sz="2400" b="0" i="0" dirty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3</a:t>
                          </a: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）滑块滑离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l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木板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16078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8100"/>
                            </a:lnSpc>
                          </a:pPr>
                          <a:r>
                            <a:rPr lang="en-US" altLang="zh-CN" sz="460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 vMerge="1">
                      <a:tcPr/>
                    </a:tc>
                  </a:tr>
                  <a:tr h="1005205">
                    <a:tc rowSpan="2">
                      <a:txBody>
                        <a:bodyPr/>
                        <a:lstStyle/>
                        <a:p>
                          <a:pPr marL="0" indent="0" algn="ctr" latinLnBrk="1" hangingPunct="0">
                            <a:lnSpc>
                              <a:spcPts val="38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有外力作</a:t>
                          </a:r>
                          <a:endParaRPr lang="en-US" altLang="zh-CN" sz="2400" b="0" i="0">
                            <a:solidFill>
                              <a:srgbClr val="000000"/>
                            </a:solidFill>
                            <a:latin typeface="Times New Roman" panose="02020603050405020304" pitchFamily="34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endParaRPr>
                        </a:p>
                        <a:p>
                          <a:pPr marL="0" lvl="0" indent="0" algn="ctr" latinLnBrk="1" hangingPunct="0">
                            <a:lnSpc>
                              <a:spcPts val="3700"/>
                            </a:lnSpc>
                          </a:pPr>
                          <a:r>
                            <a:rPr lang="en-US" altLang="zh-CN" sz="2400" b="0" i="0">
                              <a:solidFill>
                                <a:srgbClr val="000000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用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5200"/>
                            </a:lnSpc>
                          </a:pPr>
                          <a:r>
                            <a:rPr lang="en-US" altLang="zh-CN" sz="2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 vMerge="1">
                      <a:tcPr/>
                    </a:tc>
                  </a:tr>
                  <a:tr h="102362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7000"/>
                            </a:lnSpc>
                          </a:pPr>
                          <a:r>
                            <a:rPr lang="en-US" altLang="zh-CN" sz="3950" b="0" i="0" kern="0" spc="-99900">
                              <a:solidFill>
                                <a:srgbClr val="FFFFFF"/>
                              </a:solidFill>
                              <a:latin typeface="Times New Roman" panose="02020603050405020304" pitchFamily="34" charset="0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宋体" panose="02010600030101010101" pitchFamily="2" charset="-122"/>
                              <a:ea typeface="微软雅黑" panose="020B0503020204020204" pitchFamily="34" charset="-122"/>
                              <a:cs typeface="Times New Roman" panose="02020603050405020304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宋体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"/>
                        </a:blipFill>
                      </a:tcPr>
                    </a:tc>
                    <a:tc vMerge="1"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P_4_BD#95ff7b653.table_image?tii=1&amp;pid=977626f26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8588" y="1802101"/>
            <a:ext cx="163677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P_4_BD#95ff7b653.table_image?tii=2&amp;pid=977626f26&amp;color=0,0,0&amp;tib=255,255,255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420" y="2720565"/>
            <a:ext cx="2039112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P_4_BD#95ff7b653.table_image?tii=3&amp;pid=977626f26&amp;color=0,0,0&amp;tib=255,255,255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4288" y="3968213"/>
            <a:ext cx="1865376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P_4_BD#95ff7b653.table_image?tii=4&amp;pid=977626f26&amp;color=0,0,0&amp;tib=255,255,255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6564" y="4882105"/>
            <a:ext cx="2020824" cy="7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#95ff7b653?sp=1&amp;pid=977626f26&amp;color=0,0,0&amp;vtp=1&amp;bt=1&amp;bbb=1"/>
          <p:cNvSpPr/>
          <p:nvPr/>
        </p:nvSpPr>
        <p:spPr>
          <a:xfrm>
            <a:off x="612648" y="486000"/>
            <a:ext cx="10963656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4.处理“滑块—木板”模型中动力学问题的流程</a:t>
            </a:r>
            <a:endParaRPr lang="en-US" altLang="zh-CN" sz="2400" dirty="0"/>
          </a:p>
        </p:txBody>
      </p:sp>
      <p:pic>
        <p:nvPicPr>
          <p:cNvPr id="3" name="P_4_BD#95ff7b653?pid=977626f26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1688" y="1103982"/>
            <a:ext cx="3474720" cy="45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80de5453a?pid=977626f26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考向1</a:t>
            </a:r>
            <a:r>
              <a:rPr lang="en-US" altLang="zh-CN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水平面上的板块问题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1_1#a19c8cd5c?sp=1&amp;pid=80de5453a&amp;color=0,0,0&amp;vtp=1&amp;bbb=1&amp;hb=1"/>
              <p:cNvSpPr/>
              <p:nvPr/>
            </p:nvSpPr>
            <p:spPr>
              <a:xfrm>
                <a:off x="612648" y="1098931"/>
                <a:ext cx="10963656" cy="15956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例1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如图所示，在光滑的水平面上有一足够长且质量为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𝑀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的长木板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木板右端有一质量为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𝑚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kg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的小物块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，长木板与小物块间的动摩擦因数为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𝜇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，长木板与小物块均静止，最大静摩擦力等于滑动摩擦力，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𝑔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5_BD.1_1#a19c8cd5c?sp=1&amp;pid=80de5453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98931"/>
                <a:ext cx="10963656" cy="1595628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2" b="-3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5300</Words>
  <Application>WPS 演示</Application>
  <PresentationFormat>宽屏</PresentationFormat>
  <Paragraphs>258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微软雅黑</vt:lpstr>
      <vt:lpstr>宋体</vt:lpstr>
      <vt:lpstr>Times New Roman</vt:lpstr>
      <vt:lpstr>Times New Roman</vt:lpstr>
      <vt:lpstr>Cambria Math</vt:lpstr>
      <vt:lpstr>Arial Unicode MS</vt:lpstr>
      <vt:lpstr>等线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5</cp:revision>
  <dcterms:created xsi:type="dcterms:W3CDTF">2025-01-22T10:05:00Z</dcterms:created>
  <dcterms:modified xsi:type="dcterms:W3CDTF">2025-04-09T01:55:31Z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411CD4EED2884515B5373299B052FAD5_12</vt:lpwstr>
  </property>
  <property fmtid="{D5CDD505-2E9C-101B-9397-08002B2CF9AE}" pid="3" name="KSOProductBuildVer">
    <vt:lpwstr>2052-12.1.0.20305</vt:lpwstr>
  </property>
</Properties>
</file>